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7" r:id="rId3"/>
    <p:sldId id="333" r:id="rId4"/>
    <p:sldId id="290" r:id="rId5"/>
    <p:sldId id="352" r:id="rId6"/>
    <p:sldId id="295" r:id="rId7"/>
    <p:sldId id="354" r:id="rId8"/>
    <p:sldId id="353" r:id="rId9"/>
    <p:sldId id="297" r:id="rId10"/>
    <p:sldId id="329" r:id="rId11"/>
    <p:sldId id="330" r:id="rId12"/>
    <p:sldId id="301" r:id="rId13"/>
    <p:sldId id="331" r:id="rId14"/>
    <p:sldId id="351" r:id="rId15"/>
    <p:sldId id="303" r:id="rId16"/>
    <p:sldId id="304" r:id="rId17"/>
    <p:sldId id="334" r:id="rId18"/>
    <p:sldId id="310" r:id="rId19"/>
    <p:sldId id="335" r:id="rId20"/>
    <p:sldId id="336" r:id="rId21"/>
    <p:sldId id="337" r:id="rId22"/>
    <p:sldId id="338" r:id="rId23"/>
    <p:sldId id="339" r:id="rId24"/>
    <p:sldId id="341" r:id="rId25"/>
    <p:sldId id="342" r:id="rId26"/>
    <p:sldId id="361" r:id="rId27"/>
    <p:sldId id="286" r:id="rId28"/>
    <p:sldId id="287" r:id="rId29"/>
    <p:sldId id="357" r:id="rId30"/>
    <p:sldId id="355" r:id="rId31"/>
    <p:sldId id="359" r:id="rId32"/>
    <p:sldId id="360" r:id="rId33"/>
    <p:sldId id="358" r:id="rId34"/>
    <p:sldId id="36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2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6-03-02T03:46:20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8950 14857 30 0,'-2'0'36'0,"0"-4"-12"16,2 4-10-16,0-2-5 16,0 2 1-16,0 0-8 15,0 0 3-15,0 0 5 16,0 0 9-16,0 0 6 15,0 0-1-15,0 0-4 16,0 0 0-16,0 0-3 16,0 0-6-16,0 0-6 15,0 0-2-15,0 0 0 16,0 0-1-16,0 0-1 15,0 0 1-15,0 0 4 16,0 0-1-16,0 0 1 16,0 0-3-16,0 0-2 15,0 0 1-15,0 0-2 16,-1 2 1-16,-2 8-2 0,-4 6-4 15,-2 9-4 1,-1 0 5-16,0 3 4 0,2-2 1 16,0-1 2-16,1-6-2 15,0 0-1-15,7-11 0 16,-3-5 0-16,3-3 0 15,0 0-1-15,0 0-6 16,0 0-3-16,0 0-2 16,0 0 8-16,0 0 4 15,0 0 2-15,0 0-1 16,0 0-1-16,0 0 0 15,0 0 0-15,0 0 0 16,0 6 1-16,0 2 1 16,0 4 2-16,5 5 1 0,-2-2-3 15,-1 2 1-15,2-2 0 16,-3-7 0-16,-1-4 0 15,2-4-1-15,-1 0-2 16,6-1-4-16,5-20-14 16,4-11 18-16,6-7 8 15,-1-7 6-15,1 5-5 16,-4 1-5-16,0 10-3 15,-5 5 1-15,-4 10-2 16,-4 9 2-16,0 1-2 16,-4 5 1-16,-1 0 3 15,0 0 0-15,2 0-4 0,-2 0-1 16,2 0-2-16,0 0 1 15,1 0 2 1,-2 0 3-16,-1 0 0 0,0 0-1 16,0 0 1-1,0 0 3-15,0 0-2 0,0 0 3 16,0 0 5-16,0 0 1 15,0 0 3-15,0 0-6 16,0 0-4-16,0 0-1 16,0 0 1-16,0 0-1 15,-1 0 1-15,-6 0-6 16,-3 11-1-16,0 4 1 15,0 5 0-15,3 3-4 16,2 7-1-16,4 6-1 16,-1-4-2-16,0 0 2 0,2-7 3 15,0-10 3-15,0-5 0 16,0-5 2-16,-2-5-2 15,2 0 3-15,0 0-3 16,-2 0 0-16,2 0 0 16,0 0-3-16,0 0 3 15,0 0 0-15,0 0-2 16,0 0 1-16,0 1-3 15,0-1 0-15,0 0-1 16,0 0 2-16,0 0 1 16,0 0-2-16,0 0 3 15,0 0 0-15,0 0 0 0,0 0 1 16,0 0 3-16,0 0 4 15,-7 6-1-15,-2 15 2 16,-7 7-8-16,-5 12-11 16,-2-1 11-16,-2 2-1 15,3-4 2-15,3-14 1 16,9-13-1-16,6-6-1 15,4-4 0-15,0 0-11 16,0 0-14-16,0-2 8 16,0-1 17-16,0 3 1 15,0 0-1-15,0 0 0 16,0 0-1-16,0 0-2 15,0 0 3-15,6 0 0 16,6 0-5-16,8-6 1 16,8-5 4-16,4-4-1 0,0-5 1 15,-6 1 0-15,-2-4-1 16,-6 2 1-16,-5 5 0 15,-2 2 3-15,-6 7 0 16,-4 6 0-16,-1 1 2 16,0 0 5-16,0 0 9 15,0 0-2-15,0 0-6 16,0 0-5-16,0 0-4 15,0 0-2-15,0 0 1 16,0 0 1-16,0-3-2 16,-8-3-3-16,-5 1-2 15,-4 1 5-15,4 0-2 16,1-1 4-16,5 3-4 0,5-1 2 15,2-6-3 1,0-4-14-16,9-8-2 0,11-3 13 16,5 1 3-16,-2 2-1 15,3 0 2-15,-5-2 1 16,-6 7-1-16,-2 3 1 15,-9 10-2-15,-4 3 3 16,0 0 3-16,0 0 5 16,0 0 0-16,-19 10-8 15,-2 6-1-15,1-2-19 16,3-5 6-16,9-3 8 15,6-5 6-15,2-1 0 16,0 0-4-16,0 0-6 16,0 0 7-16,0 0 3 0,0 0 6 15,0 0 7-15,-1 0 3 16,-1 0-1-16,0 0-2 15,-4 0 0-15,-9 0 5 16,-6 16-18-16,-8 13-6 16,-7 9 1-16,-4 6 3 15,0 0 2-15,1-4 2 16,6-10-1-16,7-8 1 15,8-8-2-15,9-7 1 16,4-7-1-16,5 0-1 0,0 0-2 16,0 0-1-16,0 0 1 15,0 0 2-15,0 0 1 16,0 0 0-16,0 0 1 15,0 0 1-15,0 0-2 16,0 0-2-16,0 0 2 16,0 0 0-16,0 0-4 15,0 0-3-15,0 0-2 16,0 0-4-16,0 0 0 15,0 0 2-15,0 0 2 16,5 0-7-16,4 0-17 16,9 0-39-16,3 3-36 15</inkml:trace>
  <inkml:trace contextRef="#ctx0" brushRef="#br0" timeOffset="1147.0656">10038 16929 20 0,'-6'0'48'15,"3"0"-17"-15,2 0-17 16,-2 0-7-16,-1 0-7 15,-3 0-12-15,-3 0-29 16,1 0-12-16</inkml:trace>
  <inkml:trace contextRef="#ctx0" brushRef="#br0" timeOffset="2257.1291">10038 16929 3 0,'-74'3'45'0,"71"-1"-12"16,1-2-7-16,2 0-14 15,-2 0-11-15,-3 0-1 16,-2 0 1-16,0-2-1 0,-4-1-1 16,2-2 1-16,-2 1 4 15,1 0-1 1,3 0 2-16,1 0 2 0,1 2-2 15,3 2 2-15,1 0 7 16,1 0 0-16,0 0-5 16,0 0-6-16,0 0 5 15,0 0 5-15,0 0 0 16,0 0-5-16,0 0-8 15,0-4-11-15,0-8 0 16,0 0 11-16,6-8 3 0,2-6-2 16,1-2 1-16,-2-6 2 15,1 0-1-15,0-3 4 16,1 1-4-16,2 2-2 15,-1 4 2-15,2 4-3 16,-2 8-1-16,-1 4-1 16,-3 10 1-16,-2 2 0 15,-2 2 1-15,-2 0 4 16,0 0 15-16,0 0 2 15,0 0-3-15,0 2-7 16,0-2-4-16,-4 3-3 16,-2 0-3-16,0 1 1 15,1-2-2-15,0 1 0 16,2-3 0-16,1 0-1 15,2 0 1-15,0 0-3 16,0 0-3-16,0 0 1 0,0 0 2 16,0 0-1-16,0 0-4 15,0 0 2-15,0 0 0 16,0 0 5-16,0 0-1 15,0 0-2-15,0 2 2 16,0-1 2-16,0 1 0 16,0-2 3-16,0 2-1 15,0-2-2-15,0 2-3 16,3 3 3-16,1 0-1 15,-2-3 2-15,-1 3-1 16,-1-5 4-16,0 0-1 0,0 0 1 16,0 0-2-1,2 3-2-15,-1 5 0 0,5 2 0 16,-4 3 0-16,2-6-1 15,-2-4 1-15,-2-3-1 16,0 0-1-16,0 0 2 16,0 0 0-16,0 0 1 15,0 0 5-15,0 0 9 16,0 0 5-16,0 0 2 15,0 0-1-15,0 0-9 16,0 0-4-16,0 0-5 16,0 0 0-16,0 0-2 15,0 0 3-15,0 0 9 16,0 0 4-16,0 0-7 15,0 0-6-15,0 0-3 0,0 0-1 16,0-3-1-16,0 3-1 16,0-2-1-16,0 2 0 15,0 0 0-15,0 0 3 16,0 0 0-16,0 0 0 15,0 0 0-15,0 0 0 16,0 0 0-16,0 0 0 16,0 0-4-16,0-4 0 15,0 4 0-15,0 0 4 16,0 0 0-16,0 0 8 15,0 0 3-15,0 0 10 16,-4 0 23-16,-7 0 0 0,-4 11-23 16,-2-2-21-1,0 2-4-15,9-6 4 0,1-3-1 16,4-2-1-16,1 0-4 15,1 0-17-15,-1 0-17 16,-1 0-37-16,1-15-55 16,0 1-92-16</inkml:trace>
  <inkml:trace contextRef="#ctx0" brushRef="#br0" timeOffset="4268.2441">10903 18209 23 0,'0'3'27'15,"0"-3"-21"-15,0 0-5 16,0 5 17-16,0 6 9 15,-5 9-17-15,-1 9-9 16,-1 10-2-16,-3 3 0 16,1 4 1-16,1 0 1 15,2-6-1-15,-3 3 0 16,1-7 0-16,-3 0-1 15,-3-6 1-15,1-4 1 0,2-10 0 16,2-4 13-16,7-8 42 16,0-4-27-16,2 0-29 15,0 0 0-15,0 0-9 16,0 2 1-16,0-2-3 15,0 2 6-15,0-1 5 16,0 4 6-16,-4 2 10 16,1 6-1-16,0-1-14 15,-2 0 2-15,5-6 4 16,-2-4 4-16,2-1-4 15,0 1-4-15,-1-2-2 16,1 3 0-16,0-3 3 0,0 0 0 16,0 0 2-1,0 0-6-15,0 0-2 0,0 0-3 16,0 0-3-16,0 0-6 15,0 0 6-15,4 0 4 16,3 0 2-16,3-8-1 16,2-1 3-16,4 0 10 15,4 1-5-15,2 2-3 16,5 0 1-16,-5 0-1 15,-2 4-2-15,-4-2 0 16,-7-1 2-16,1 5-2 16,-4-1 1-16,1 1-1 15,6 0 0-15,4 0 0 16,7 0 1-16,1 0 2 15,2 4 1-15,-4 0 0 16,-5-2-3-16,-7-2 0 0,-7 2 2 16,-1-2-3-16,-3 0 8 15,0 0 5-15,0 0 3 16,0 1 4-16,0 1-2 15,0 1-5-15,0-3-4 16,0 0-6-16,0 0-2 16,0 0 1-16,0 0 0 15,-6 0 6-15,-5 0 10 16,-3 0-13-16,0 0-2 15,8 0 10-15,3 0 1 16,3 0-10-16,0 0-4 0,0 2-3 16,0 0-1-1,0-2 0-15,0 0 3 0,0 0 0 16,0 2 0-16,0-2 1 15,0 2-6-15,0-2-7 16,0 1 1-16,0 2 0 16,0-3 3-16,0 3-3 15,0-3 5-15,0 0 0 16,0 1 1-16,0 5-8 15,0 4-21-15,3 12-46 16,27 14-71-16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224D-21DD-4294-A960-8FA5F3741B47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3982-0C80-4E3D-A114-D02984142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55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concentration.com/profiles/blogs/real-world-application-of-solving-equation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http://www.mathconcentration.com/profiles/blogs/real-world-application-of-solving-equations</a:t>
            </a:r>
            <a:endParaRPr lang="en-US" altLang="zh-TW" dirty="0" smtClean="0"/>
          </a:p>
          <a:p>
            <a:r>
              <a:rPr lang="en-US" altLang="zh-TW" dirty="0" smtClean="0"/>
              <a:t>Examples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1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MATLAB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92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47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altLang="zh-TW" b="1" dirty="0" smtClean="0">
                <a:solidFill>
                  <a:srgbClr val="800000"/>
                </a:solidFill>
              </a:rPr>
              <a:t>Linear equation</a:t>
            </a:r>
          </a:p>
          <a:p>
            <a:pPr lvl="1"/>
            <a:r>
              <a:rPr kumimoji="1" lang="en-US" altLang="zh-TW" b="1" dirty="0" smtClean="0">
                <a:solidFill>
                  <a:srgbClr val="800000"/>
                </a:solidFill>
              </a:rPr>
              <a:t>System of linear equations</a:t>
            </a:r>
          </a:p>
          <a:p>
            <a:pPr lvl="2"/>
            <a:r>
              <a:rPr kumimoji="1" lang="en-US" altLang="zh-TW" b="1" dirty="0" smtClean="0">
                <a:solidFill>
                  <a:srgbClr val="800000"/>
                </a:solidFill>
              </a:rPr>
              <a:t>Solution</a:t>
            </a:r>
          </a:p>
          <a:p>
            <a:pPr lvl="2"/>
            <a:r>
              <a:rPr kumimoji="1" lang="en-US" altLang="zh-TW" b="1" dirty="0" smtClean="0">
                <a:solidFill>
                  <a:srgbClr val="800000"/>
                </a:solidFill>
              </a:rPr>
              <a:t>Solution set</a:t>
            </a:r>
          </a:p>
          <a:p>
            <a:pPr lvl="2"/>
            <a:r>
              <a:rPr kumimoji="1" lang="en-US" altLang="zh-TW" b="1" dirty="0" smtClean="0">
                <a:solidFill>
                  <a:srgbClr val="800000"/>
                </a:solidFill>
              </a:rPr>
              <a:t>Consistent </a:t>
            </a:r>
            <a:r>
              <a:rPr kumimoji="1" lang="en-US" altLang="zh-TW" dirty="0" smtClean="0"/>
              <a:t>and </a:t>
            </a:r>
            <a:r>
              <a:rPr kumimoji="1" lang="en-US" altLang="zh-TW" b="1" dirty="0" smtClean="0">
                <a:solidFill>
                  <a:srgbClr val="800000"/>
                </a:solidFill>
              </a:rPr>
              <a:t>inconsistent</a:t>
            </a:r>
            <a:r>
              <a:rPr kumimoji="1" lang="en-US" altLang="zh-TW" dirty="0" smtClean="0">
                <a:solidFill>
                  <a:srgbClr val="800000"/>
                </a:solidFill>
              </a:rPr>
              <a:t> </a:t>
            </a:r>
            <a:r>
              <a:rPr kumimoji="1" lang="en-US" altLang="zh-TW" dirty="0" smtClean="0"/>
              <a:t>system of linear equations</a:t>
            </a:r>
          </a:p>
          <a:p>
            <a:pPr lvl="2"/>
            <a:r>
              <a:rPr kumimoji="1" lang="en-US" altLang="zh-TW" b="1" dirty="0" smtClean="0">
                <a:solidFill>
                  <a:srgbClr val="800000"/>
                </a:solidFill>
              </a:rPr>
              <a:t>Equivalent</a:t>
            </a:r>
            <a:r>
              <a:rPr kumimoji="1" lang="en-US" altLang="zh-TW" dirty="0" smtClean="0">
                <a:solidFill>
                  <a:srgbClr val="800000"/>
                </a:solidFill>
              </a:rPr>
              <a:t> </a:t>
            </a:r>
            <a:r>
              <a:rPr kumimoji="1" lang="en-US" altLang="zh-TW" dirty="0" smtClean="0"/>
              <a:t>systems of linear equations</a:t>
            </a:r>
          </a:p>
          <a:p>
            <a:pPr lvl="2"/>
            <a:r>
              <a:rPr kumimoji="1" lang="en-US" altLang="zh-TW" b="1" dirty="0" smtClean="0">
                <a:solidFill>
                  <a:srgbClr val="800000"/>
                </a:solidFill>
              </a:rPr>
              <a:t>Coefficient matrix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dirty="0" smtClean="0"/>
              <a:t>and </a:t>
            </a:r>
            <a:r>
              <a:rPr kumimoji="1" lang="en-US" altLang="zh-TW" b="1" dirty="0" smtClean="0">
                <a:solidFill>
                  <a:srgbClr val="800000"/>
                </a:solidFill>
              </a:rPr>
              <a:t>augmented matrix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dirty="0" smtClean="0"/>
              <a:t>of systems of linear equations.</a:t>
            </a:r>
          </a:p>
          <a:p>
            <a:pPr lvl="2"/>
            <a:r>
              <a:rPr kumimoji="1" lang="en-US" altLang="zh-TW" b="1" dirty="0" smtClean="0">
                <a:solidFill>
                  <a:srgbClr val="800000"/>
                </a:solidFill>
              </a:rPr>
              <a:t>Basic variables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dirty="0" smtClean="0"/>
              <a:t>and </a:t>
            </a:r>
            <a:r>
              <a:rPr kumimoji="1" lang="en-US" altLang="zh-TW" b="1" dirty="0" smtClean="0">
                <a:solidFill>
                  <a:srgbClr val="800000"/>
                </a:solidFill>
              </a:rPr>
              <a:t>free variables</a:t>
            </a:r>
          </a:p>
          <a:p>
            <a:pPr lvl="1"/>
            <a:r>
              <a:rPr kumimoji="1" lang="en-US" altLang="zh-TW" b="1" dirty="0" smtClean="0">
                <a:solidFill>
                  <a:srgbClr val="800000"/>
                </a:solidFill>
              </a:rPr>
              <a:t>Elementary row operations</a:t>
            </a:r>
          </a:p>
          <a:p>
            <a:pPr lvl="1"/>
            <a:r>
              <a:rPr kumimoji="1" lang="en-US" altLang="zh-TW" b="1" dirty="0" smtClean="0">
                <a:solidFill>
                  <a:srgbClr val="800000"/>
                </a:solidFill>
              </a:rPr>
              <a:t>Row echelon form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dirty="0" smtClean="0"/>
              <a:t>and </a:t>
            </a:r>
            <a:r>
              <a:rPr kumimoji="1" lang="en-US" altLang="zh-TW" b="1" dirty="0" smtClean="0">
                <a:solidFill>
                  <a:srgbClr val="800000"/>
                </a:solidFill>
              </a:rPr>
              <a:t>reduced row echelon form</a:t>
            </a:r>
            <a:r>
              <a:rPr kumimoji="1"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50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Can different matrices have the same RREF?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33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21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Non-zero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57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術曰：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1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 smtClean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 smtClean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 smtClean="0"/>
              <a:t>They are all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equivalent</a:t>
            </a:r>
            <a:r>
              <a:rPr kumimoji="1" lang="en-US" altLang="zh-TW" dirty="0" smtClean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 smtClean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 smtClean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 smtClean="0"/>
              <a:t>systems of linear equations: having the same </a:t>
            </a:r>
            <a:r>
              <a:rPr kumimoji="1" lang="en-US" altLang="zh-TW" b="1" dirty="0" smtClean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 smtClean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 smtClean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 smtClean="0"/>
              <a:t>taken on a system of linear equations will result in another </a:t>
            </a:r>
            <a:r>
              <a:rPr kumimoji="1" lang="en-US" altLang="zh-TW" b="1" dirty="0" smtClean="0">
                <a:solidFill>
                  <a:srgbClr val="008000"/>
                </a:solidFill>
              </a:rPr>
              <a:t>equivalent</a:t>
            </a:r>
            <a:r>
              <a:rPr kumimoji="1" lang="en-US" altLang="zh-TW" dirty="0" smtClean="0">
                <a:solidFill>
                  <a:srgbClr val="008000"/>
                </a:solidFill>
              </a:rPr>
              <a:t> </a:t>
            </a:r>
            <a:r>
              <a:rPr kumimoji="1" lang="en-US" altLang="zh-TW" dirty="0" smtClean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 smtClean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 smtClean="0"/>
              <a:t>for solving</a:t>
            </a:r>
            <a:r>
              <a:rPr kumimoji="1" lang="en-US" altLang="zh-TW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dirty="0" smtClean="0"/>
              <a:t>systems of linear equations: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98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有上有下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41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 smtClean="0"/>
              <a:t>Every elementary row operations are reversible.</a:t>
            </a:r>
          </a:p>
          <a:p>
            <a:pPr eaLnBrk="1" hangingPunct="1"/>
            <a:r>
              <a:rPr kumimoji="1" lang="en-US" altLang="zh-TW" dirty="0" smtClean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 smtClean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 smtClean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4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Echelon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 smtClean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89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Echelon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 smtClean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26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4. If a column contains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leading entry</a:t>
            </a:r>
            <a:r>
              <a:rPr lang="en-US" altLang="zh-TW" sz="2400" dirty="0" smtClean="0"/>
              <a:t>, then </a:t>
            </a:r>
            <a:r>
              <a:rPr lang="en-US" altLang="zh-TW" sz="2400" dirty="0" smtClean="0">
                <a:solidFill>
                  <a:srgbClr val="FF0000"/>
                </a:solidFill>
              </a:rPr>
              <a:t>all the other entries are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5.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leading entries </a:t>
            </a:r>
            <a:r>
              <a:rPr lang="en-US" altLang="zh-TW" sz="2400" dirty="0" smtClean="0"/>
              <a:t>are </a:t>
            </a:r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 smtClean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0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 smtClean="0"/>
              <a:t>meaning: in the original system of linear equations, there are</a:t>
            </a:r>
          </a:p>
          <a:p>
            <a:pPr eaLnBrk="1" hangingPunct="1"/>
            <a:r>
              <a:rPr kumimoji="1" lang="en-US" altLang="zh-TW" dirty="0" smtClean="0"/>
              <a:t>                mutually contradictory equations.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1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3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2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0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3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3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2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4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1D4D-63BB-48D3-B3A5-9837F1341EDE}" type="datetimeFigureOut">
              <a:rPr lang="zh-TW" altLang="en-US" smtClean="0"/>
              <a:t>2016/3/19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3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4.emf"/><Relationship Id="rId7" Type="http://schemas.openxmlformats.org/officeDocument/2006/relationships/image" Target="../media/image52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5.emf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4.emf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55.emf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77.png"/><Relationship Id="rId7" Type="http://schemas.openxmlformats.org/officeDocument/2006/relationships/image" Target="../media/image5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.png"/><Relationship Id="rId9" Type="http://schemas.openxmlformats.org/officeDocument/2006/relationships/image" Target="../media/image6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84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49.pn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72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58.emf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75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6.png"/><Relationship Id="rId4" Type="http://schemas.openxmlformats.org/officeDocument/2006/relationships/image" Target="../media/image14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Solving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System of </a:t>
            </a:r>
            <a:br>
              <a:rPr lang="en-US" altLang="zh-TW" dirty="0" smtClean="0"/>
            </a:br>
            <a:r>
              <a:rPr lang="en-US" altLang="zh-TW" dirty="0" smtClean="0"/>
              <a:t>Linear Equations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996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system of linear equations is easily solvable if its augmented matrix is in </a:t>
            </a:r>
            <a:r>
              <a:rPr lang="en-US" altLang="zh-TW" b="1" i="1" u="sng" dirty="0" smtClean="0"/>
              <a:t>reduced row echelon form</a:t>
            </a:r>
          </a:p>
          <a:p>
            <a:r>
              <a:rPr lang="en-US" altLang="zh-TW" b="1" i="1" u="sng" dirty="0" smtClean="0"/>
              <a:t>Row Echelon Form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 smtClean="0"/>
              <a:t>1. </a:t>
            </a:r>
            <a:r>
              <a:rPr lang="en-US" altLang="zh-TW" sz="2400" dirty="0"/>
              <a:t>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sp>
        <p:nvSpPr>
          <p:cNvPr id="11" name="矩形 10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</a:t>
            </a:r>
            <a:r>
              <a:rPr lang="en-US" altLang="zh-TW" sz="2400" dirty="0" smtClean="0">
                <a:solidFill>
                  <a:srgbClr val="0000FF"/>
                </a:solidFill>
              </a:rPr>
              <a:t>entries </a:t>
            </a:r>
            <a:r>
              <a:rPr lang="en-US" altLang="zh-TW" sz="2400" dirty="0" smtClean="0"/>
              <a:t>are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7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99" y="3838113"/>
            <a:ext cx="3857017" cy="18670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system of linear equations is easily solvable if its augmented matrix is in </a:t>
            </a:r>
            <a:r>
              <a:rPr lang="en-US" altLang="zh-TW" b="1" i="1" u="sng" dirty="0" smtClean="0"/>
              <a:t>reduced row echelon form</a:t>
            </a:r>
          </a:p>
          <a:p>
            <a:r>
              <a:rPr lang="en-US" altLang="zh-TW" b="1" i="1" u="sng" dirty="0" smtClean="0"/>
              <a:t>Row Echelon Form</a:t>
            </a:r>
            <a:endParaRPr lang="en-US" altLang="zh-TW" dirty="0" smtClean="0"/>
          </a:p>
        </p:txBody>
      </p:sp>
      <p:sp>
        <p:nvSpPr>
          <p:cNvPr id="5" name="橢圓 4"/>
          <p:cNvSpPr/>
          <p:nvPr/>
        </p:nvSpPr>
        <p:spPr>
          <a:xfrm>
            <a:off x="5087349" y="3836386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8773" y="427663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73289" y="474539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 smtClean="0"/>
              <a:t>1. </a:t>
            </a:r>
            <a:r>
              <a:rPr lang="en-US" altLang="zh-TW" sz="2400" dirty="0"/>
              <a:t>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10989" y="4096629"/>
            <a:ext cx="673201" cy="266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7"/>
          </p:cNvCxnSpPr>
          <p:nvPr/>
        </p:nvCxnSpPr>
        <p:spPr>
          <a:xfrm flipH="1">
            <a:off x="5988299" y="4582897"/>
            <a:ext cx="304521" cy="215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72000" y="5717025"/>
            <a:ext cx="43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B050"/>
                </a:solidFill>
              </a:rPr>
              <a:t>No zero rows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008448" y="523001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>
            <a:off x="5977811" y="5034129"/>
            <a:ext cx="2030637" cy="375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</a:t>
            </a:r>
            <a:r>
              <a:rPr lang="en-US" altLang="zh-TW" sz="2400" dirty="0" smtClean="0">
                <a:solidFill>
                  <a:srgbClr val="0000FF"/>
                </a:solidFill>
              </a:rPr>
              <a:t>entries </a:t>
            </a:r>
            <a:r>
              <a:rPr lang="en-US" altLang="zh-TW" sz="2400" dirty="0" smtClean="0"/>
              <a:t>are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</p:spTree>
    <p:extLst>
      <p:ext uri="{BB962C8B-B14F-4D97-AF65-F5344CB8AC3E}">
        <p14:creationId xmlns:p14="http://schemas.microsoft.com/office/powerpoint/2010/main" val="25834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 smtClean="0"/>
              <a:t>Reduced Row </a:t>
            </a:r>
            <a:r>
              <a:rPr lang="en-US" altLang="zh-TW" b="1" i="1" u="sng" dirty="0"/>
              <a:t>Echelon Form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</a:t>
            </a:r>
            <a:r>
              <a:rPr lang="en-US" altLang="zh-TW" sz="2400" dirty="0" smtClean="0"/>
              <a:t>form</a:t>
            </a:r>
            <a:endParaRPr lang="en-US" altLang="zh-TW" sz="2400" dirty="0"/>
          </a:p>
        </p:txBody>
      </p:sp>
      <p:sp>
        <p:nvSpPr>
          <p:cNvPr id="6" name="矩形 5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 smtClean="0"/>
              <a:t>3. The columns containing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 smtClean="0"/>
              <a:t>are </a:t>
            </a:r>
            <a:r>
              <a:rPr lang="en-US" altLang="zh-TW" sz="2400" dirty="0" smtClean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 smtClean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1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51916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120449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845030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2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6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09" y="5782791"/>
            <a:ext cx="693092" cy="6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1" y="3860435"/>
            <a:ext cx="3749589" cy="1770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110048" y="390449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477822" y="432621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4235" y="474765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82209" y="4131640"/>
            <a:ext cx="1020384" cy="326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20110" y="4547751"/>
            <a:ext cx="771403" cy="294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10048" y="5196371"/>
            <a:ext cx="3458080" cy="3257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</a:t>
            </a:r>
            <a:r>
              <a:rPr lang="en-US" altLang="zh-TW" sz="2400" dirty="0" smtClean="0"/>
              <a:t>form</a:t>
            </a:r>
            <a:endParaRPr lang="en-US" altLang="zh-TW" sz="2400" dirty="0"/>
          </a:p>
        </p:txBody>
      </p:sp>
      <p:sp>
        <p:nvSpPr>
          <p:cNvPr id="22" name="矩形 21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 smtClean="0"/>
              <a:t>3. The columns containing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 smtClean="0"/>
              <a:t>are </a:t>
            </a:r>
            <a:r>
              <a:rPr lang="en-US" altLang="zh-TW" sz="2400" dirty="0" smtClean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 smtClean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1916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423101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516613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6" y="559356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7" y="562209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5639365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" y="2585124"/>
            <a:ext cx="3611427" cy="1447899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9" y="2585124"/>
            <a:ext cx="3378431" cy="14478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86630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7473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319462" y="2884515"/>
            <a:ext cx="675249" cy="604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56615" y="32709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02599" y="291216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14557" y="25533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117910" y="4360066"/>
            <a:ext cx="23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Leading Entry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單箭頭接點 13"/>
          <p:cNvCxnSpPr>
            <a:endCxn id="11" idx="4"/>
          </p:cNvCxnSpPr>
          <p:nvPr/>
        </p:nvCxnSpPr>
        <p:spPr>
          <a:xfrm flipH="1" flipV="1">
            <a:off x="5499086" y="2912167"/>
            <a:ext cx="319824" cy="14478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153367" y="3239212"/>
            <a:ext cx="190886" cy="11208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9" idx="3"/>
          </p:cNvCxnSpPr>
          <p:nvPr/>
        </p:nvCxnSpPr>
        <p:spPr>
          <a:xfrm flipV="1">
            <a:off x="6514171" y="3577233"/>
            <a:ext cx="196491" cy="78283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2762666" y="325377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149959" y="291184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821471" y="253616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78613" y="51464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FF0000"/>
                </a:solidFill>
              </a:rPr>
              <a:t>pivot positions </a:t>
            </a:r>
            <a:r>
              <a:rPr lang="en-US" altLang="zh-TW" sz="2800" dirty="0" smtClean="0"/>
              <a:t>of A are </a:t>
            </a:r>
            <a:r>
              <a:rPr lang="en-US" altLang="zh-TW" sz="2800" dirty="0" smtClean="0">
                <a:solidFill>
                  <a:srgbClr val="0000FF"/>
                </a:solidFill>
              </a:rPr>
              <a:t>(1,1)</a:t>
            </a:r>
            <a:r>
              <a:rPr lang="en-US" altLang="zh-TW" sz="2800" dirty="0" smtClean="0"/>
              <a:t>, </a:t>
            </a:r>
            <a:r>
              <a:rPr lang="en-US" altLang="zh-TW" sz="2800" dirty="0" smtClean="0">
                <a:solidFill>
                  <a:srgbClr val="0000FF"/>
                </a:solidFill>
              </a:rPr>
              <a:t>(2,3)</a:t>
            </a:r>
            <a:r>
              <a:rPr lang="en-US" altLang="zh-TW" sz="2800" dirty="0" smtClean="0"/>
              <a:t> and </a:t>
            </a:r>
            <a:r>
              <a:rPr lang="en-US" altLang="zh-TW" sz="2800" dirty="0" smtClean="0">
                <a:solidFill>
                  <a:srgbClr val="0000FF"/>
                </a:solidFill>
              </a:rPr>
              <a:t>(3,4)</a:t>
            </a:r>
            <a:r>
              <a:rPr lang="en-US" altLang="zh-TW" sz="2800" dirty="0" smtClean="0"/>
              <a:t>.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78613" y="576199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FF0000"/>
                </a:solidFill>
              </a:rPr>
              <a:t>pivot columns </a:t>
            </a:r>
            <a:r>
              <a:rPr lang="en-US" altLang="zh-TW" sz="2800" dirty="0" smtClean="0"/>
              <a:t>of A are </a:t>
            </a:r>
            <a:r>
              <a:rPr lang="en-US" altLang="zh-TW" sz="2800" dirty="0" smtClean="0">
                <a:solidFill>
                  <a:srgbClr val="7030A0"/>
                </a:solidFill>
              </a:rPr>
              <a:t>1</a:t>
            </a:r>
            <a:r>
              <a:rPr lang="en-US" altLang="zh-TW" sz="2800" baseline="30000" dirty="0" smtClean="0">
                <a:solidFill>
                  <a:srgbClr val="7030A0"/>
                </a:solidFill>
              </a:rPr>
              <a:t>st</a:t>
            </a:r>
            <a:r>
              <a:rPr lang="en-US" altLang="zh-TW" sz="2800" dirty="0" smtClean="0"/>
              <a:t>, </a:t>
            </a:r>
            <a:r>
              <a:rPr lang="en-US" altLang="zh-TW" sz="2800" dirty="0" smtClean="0">
                <a:solidFill>
                  <a:srgbClr val="7030A0"/>
                </a:solidFill>
              </a:rPr>
              <a:t>3</a:t>
            </a:r>
            <a:r>
              <a:rPr lang="en-US" altLang="zh-TW" sz="2800" baseline="30000" dirty="0" smtClean="0">
                <a:solidFill>
                  <a:srgbClr val="7030A0"/>
                </a:solidFill>
              </a:rPr>
              <a:t>rd</a:t>
            </a:r>
            <a:r>
              <a:rPr lang="en-US" altLang="zh-TW" sz="2800" dirty="0" smtClean="0"/>
              <a:t> and </a:t>
            </a:r>
            <a:r>
              <a:rPr lang="en-US" altLang="zh-TW" sz="2800" dirty="0" smtClean="0">
                <a:solidFill>
                  <a:srgbClr val="7030A0"/>
                </a:solidFill>
              </a:rPr>
              <a:t>4</a:t>
            </a:r>
            <a:r>
              <a:rPr lang="en-US" altLang="zh-TW" sz="2800" baseline="30000" dirty="0" smtClean="0">
                <a:solidFill>
                  <a:srgbClr val="7030A0"/>
                </a:solidFill>
              </a:rPr>
              <a:t>th</a:t>
            </a:r>
            <a:r>
              <a:rPr lang="en-US" altLang="zh-TW" sz="2800" dirty="0" smtClean="0"/>
              <a:t> columns.</a:t>
            </a:r>
            <a:endParaRPr lang="zh-TW" altLang="en-US" sz="2800" dirty="0"/>
          </a:p>
        </p:txBody>
      </p:sp>
      <p:sp>
        <p:nvSpPr>
          <p:cNvPr id="27" name="向上箭號 26"/>
          <p:cNvSpPr/>
          <p:nvPr/>
        </p:nvSpPr>
        <p:spPr>
          <a:xfrm>
            <a:off x="765855" y="4081987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上箭號 27"/>
          <p:cNvSpPr/>
          <p:nvPr/>
        </p:nvSpPr>
        <p:spPr>
          <a:xfrm>
            <a:off x="26782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上箭號 28"/>
          <p:cNvSpPr/>
          <p:nvPr/>
        </p:nvSpPr>
        <p:spPr>
          <a:xfrm>
            <a:off x="21036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37" y="3988124"/>
            <a:ext cx="2334245" cy="1123896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4518083" y="4354927"/>
            <a:ext cx="687786" cy="49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72" y="4007080"/>
            <a:ext cx="1885388" cy="1085983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78756" y="5246956"/>
            <a:ext cx="2480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1" lang="en-US" altLang="zh-TW" dirty="0" smtClean="0"/>
              <a:t>If RREF looks like </a:t>
            </a:r>
            <a:r>
              <a:rPr kumimoji="1" lang="en-US" altLang="zh-TW" dirty="0"/>
              <a:t>[ </a:t>
            </a:r>
            <a:r>
              <a:rPr kumimoji="1" lang="en-US" altLang="zh-TW" i="1" dirty="0"/>
              <a:t>I</a:t>
            </a:r>
            <a:r>
              <a:rPr kumimoji="1" lang="en-US" altLang="zh-TW" dirty="0"/>
              <a:t>  </a:t>
            </a:r>
            <a:r>
              <a:rPr kumimoji="1" lang="en-US" altLang="zh-TW" b="1" dirty="0"/>
              <a:t>b</a:t>
            </a:r>
            <a:r>
              <a:rPr kumimoji="1" lang="en-US" altLang="zh-TW" dirty="0">
                <a:sym typeface="Symbol" pitchFamily="18" charset="2"/>
              </a:rPr>
              <a:t>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]</a:t>
            </a:r>
            <a:r>
              <a:rPr kumimoji="1" lang="en-US" altLang="zh-TW" dirty="0" smtClean="0">
                <a:sym typeface="Symbol" pitchFamily="18" charset="2"/>
              </a:rPr>
              <a:t> </a:t>
            </a:r>
            <a:endParaRPr kumimoji="1"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847379" y="2865131"/>
            <a:ext cx="37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Example 1. Unique Solution</a:t>
            </a:r>
            <a:endParaRPr lang="zh-TW" altLang="en-US" sz="24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5383704" y="5341576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sz="2400" dirty="0">
                <a:latin typeface="Times New Roman" pitchFamily="18" charset="0"/>
                <a:ea typeface="新細明體" pitchFamily="18" charset="-120"/>
                <a:sym typeface="Symbol" pitchFamily="18" charset="2"/>
              </a:rPr>
              <a:t>unique solution</a:t>
            </a:r>
            <a:endParaRPr kumimoji="1" lang="en-US" altLang="zh-TW" sz="24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92250" y="3592393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49400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50814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52228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75890" y="2800812"/>
            <a:ext cx="1958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 smtClean="0">
                <a:solidFill>
                  <a:schemeClr val="accent2"/>
                </a:solidFill>
              </a:rPr>
              <a:t>Free variables</a:t>
            </a:r>
            <a:endParaRPr kumimoji="1" lang="en-US" altLang="zh-TW" dirty="0">
              <a:solidFill>
                <a:srgbClr val="FF0000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254073" y="4311683"/>
            <a:ext cx="74613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6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4" y="1186636"/>
            <a:ext cx="3011414" cy="1377601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27813" y="3708404"/>
            <a:ext cx="3808189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 smtClean="0">
                <a:sym typeface="Symbol" pitchFamily="18" charset="2"/>
              </a:rPr>
              <a:t>With </a:t>
            </a:r>
            <a:r>
              <a:rPr kumimoji="1" lang="en-US" altLang="zh-TW" dirty="0">
                <a:sym typeface="Symbol" pitchFamily="18" charset="2"/>
              </a:rPr>
              <a:t>free </a:t>
            </a:r>
            <a:r>
              <a:rPr kumimoji="1" lang="en-US" altLang="zh-TW" dirty="0" smtClean="0">
                <a:sym typeface="Symbol" pitchFamily="18" charset="2"/>
              </a:rPr>
              <a:t>variables,</a:t>
            </a:r>
            <a:r>
              <a:rPr kumimoji="1" lang="zh-TW" altLang="en-US" dirty="0" smtClean="0">
                <a:sym typeface="Symbol" pitchFamily="18" charset="2"/>
              </a:rPr>
              <a:t> </a:t>
            </a:r>
            <a:r>
              <a:rPr kumimoji="1" lang="en-US" altLang="zh-TW" dirty="0">
                <a:sym typeface="Symbol" pitchFamily="18" charset="2"/>
              </a:rPr>
              <a:t>there are infinitely many solutions.</a:t>
            </a:r>
          </a:p>
        </p:txBody>
      </p:sp>
      <p:pic>
        <p:nvPicPr>
          <p:cNvPr id="22" name="Picture 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39" y="1259957"/>
            <a:ext cx="2846175" cy="1250592"/>
          </a:xfrm>
          <a:prstGeom prst="rect">
            <a:avLst/>
          </a:prstGeom>
        </p:spPr>
      </p:pic>
      <p:pic>
        <p:nvPicPr>
          <p:cNvPr id="23" name="Picture 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84" y="2930923"/>
            <a:ext cx="2353476" cy="1698078"/>
          </a:xfrm>
          <a:prstGeom prst="rect">
            <a:avLst/>
          </a:prstGeom>
        </p:spPr>
      </p:pic>
      <p:pic>
        <p:nvPicPr>
          <p:cNvPr id="24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68" y="5142680"/>
            <a:ext cx="6805616" cy="1611856"/>
          </a:xfrm>
          <a:prstGeom prst="rect">
            <a:avLst/>
          </a:prstGeom>
        </p:spPr>
      </p:pic>
      <p:sp>
        <p:nvSpPr>
          <p:cNvPr id="25" name="向右箭號 24"/>
          <p:cNvSpPr/>
          <p:nvPr/>
        </p:nvSpPr>
        <p:spPr>
          <a:xfrm>
            <a:off x="4124290" y="1603960"/>
            <a:ext cx="687786" cy="49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54335" y="132139"/>
            <a:ext cx="426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Example 2. Infinite Solution</a:t>
            </a:r>
            <a:endParaRPr lang="zh-TW" altLang="en-US" sz="2800" b="1" i="1" u="sng" dirty="0"/>
          </a:p>
        </p:txBody>
      </p:sp>
      <p:cxnSp>
        <p:nvCxnSpPr>
          <p:cNvPr id="26" name="直線接點 25"/>
          <p:cNvCxnSpPr/>
          <p:nvPr/>
        </p:nvCxnSpPr>
        <p:spPr>
          <a:xfrm>
            <a:off x="7281520" y="2415791"/>
            <a:ext cx="721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366396" y="716718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85340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386754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888168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389582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890996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742895" y="3237806"/>
            <a:ext cx="208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 smtClean="0">
                <a:solidFill>
                  <a:srgbClr val="FF0000"/>
                </a:solidFill>
              </a:rPr>
              <a:t>Basic variables</a:t>
            </a:r>
            <a:endParaRPr kumimoji="1" lang="en-US" altLang="zh-TW" dirty="0">
              <a:solidFill>
                <a:srgbClr val="FF0000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flipH="1" flipV="1">
            <a:off x="4606203" y="3006284"/>
            <a:ext cx="907044" cy="4623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4606204" y="3099111"/>
            <a:ext cx="907043" cy="9921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>
            <a:off x="4688338" y="3099111"/>
            <a:ext cx="824910" cy="404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23" idx="1"/>
          </p:cNvCxnSpPr>
          <p:nvPr/>
        </p:nvCxnSpPr>
        <p:spPr>
          <a:xfrm flipH="1" flipV="1">
            <a:off x="4688338" y="3536104"/>
            <a:ext cx="870746" cy="243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 flipV="1">
            <a:off x="4698480" y="3594561"/>
            <a:ext cx="779073" cy="826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540031" y="4344034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557940" y="3998304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5557940" y="3599090"/>
            <a:ext cx="1524862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512675" y="3237461"/>
            <a:ext cx="1524862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561191" y="2906825"/>
            <a:ext cx="2580760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91512" y="4638378"/>
            <a:ext cx="403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Parametric Representation: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10041" y="5454005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3217060" y="6137440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062590" y="5083099"/>
            <a:ext cx="894865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956706" y="5083099"/>
            <a:ext cx="1324814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7246918" y="5049375"/>
            <a:ext cx="1592282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筆跡 3"/>
              <p14:cNvContentPartPr/>
              <p14:nvPr/>
            </p14:nvContentPartPr>
            <p14:xfrm>
              <a:off x="3152880" y="5346360"/>
              <a:ext cx="853560" cy="142380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5320" y="5339520"/>
                <a:ext cx="868680" cy="14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 animBg="1"/>
      <p:bldP spid="34" grpId="0" animBg="1"/>
      <p:bldP spid="37" grpId="0" animBg="1"/>
      <p:bldP spid="38" grpId="0" animBg="1"/>
      <p:bldP spid="40" grpId="0" animBg="1"/>
      <p:bldP spid="3" grpId="0"/>
      <p:bldP spid="41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Example </a:t>
            </a:r>
            <a:r>
              <a:rPr lang="en-US" altLang="zh-TW" b="1" i="1" u="sng" dirty="0" smtClean="0"/>
              <a:t>3. No Solution</a:t>
            </a:r>
            <a:endParaRPr lang="zh-TW" altLang="en-US" b="1" i="1" u="sng" dirty="0"/>
          </a:p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9" y="2870307"/>
            <a:ext cx="2359637" cy="152065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88" y="2845301"/>
            <a:ext cx="2516802" cy="14175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70026" y="3399801"/>
            <a:ext cx="17593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左-右雙向箭號 6"/>
          <p:cNvSpPr/>
          <p:nvPr/>
        </p:nvSpPr>
        <p:spPr>
          <a:xfrm>
            <a:off x="3348184" y="3401863"/>
            <a:ext cx="798285" cy="46166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19221" y="2461964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7510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98924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61047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2710" y="4596939"/>
            <a:ext cx="6827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 smtClean="0"/>
              <a:t>When an augmented matrix contains a row in which </a:t>
            </a:r>
            <a:r>
              <a:rPr kumimoji="1" lang="en-US" altLang="zh-TW" b="1" dirty="0" smtClean="0">
                <a:solidFill>
                  <a:srgbClr val="0000FF"/>
                </a:solidFill>
              </a:rPr>
              <a:t>the only nonzero entry lies in the last column</a:t>
            </a:r>
            <a:endParaRPr kumimoji="1" lang="en-US" altLang="zh-TW" b="1" dirty="0">
              <a:solidFill>
                <a:srgbClr val="008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6447" y="5580533"/>
            <a:ext cx="613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system of</a:t>
            </a:r>
            <a:b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equations has </a:t>
            </a:r>
            <a:r>
              <a:rPr kumimoji="1" lang="en-US" altLang="zh-TW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kumimoji="1" lang="en-US" altLang="zh-TW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kumimoji="1"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</a:t>
            </a:r>
            <a:r>
              <a:rPr kumimoji="1"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zh-T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1363289" y="5791200"/>
            <a:ext cx="949376" cy="38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2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Elimination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Gaussian elimination</a:t>
            </a:r>
            <a:r>
              <a:rPr lang="en-US" altLang="zh-TW" dirty="0"/>
              <a:t>: an algorithm for finding </a:t>
            </a:r>
            <a:r>
              <a:rPr lang="en-US" altLang="zh-TW" dirty="0" smtClean="0">
                <a:solidFill>
                  <a:srgbClr val="FF0000"/>
                </a:solidFill>
              </a:rPr>
              <a:t>the</a:t>
            </a:r>
            <a:r>
              <a:rPr lang="en-US" altLang="zh-TW" dirty="0" smtClean="0"/>
              <a:t>  </a:t>
            </a:r>
            <a:r>
              <a:rPr lang="en-US" altLang="zh-TW" b="1" dirty="0">
                <a:solidFill>
                  <a:srgbClr val="0000FF"/>
                </a:solidFill>
              </a:rPr>
              <a:t>reduced</a:t>
            </a:r>
            <a:r>
              <a:rPr lang="en-US" altLang="zh-TW" b="1" dirty="0">
                <a:solidFill>
                  <a:srgbClr val="008000"/>
                </a:solidFill>
              </a:rPr>
              <a:t> </a:t>
            </a:r>
            <a:r>
              <a:rPr lang="en-US" altLang="zh-TW" b="1" dirty="0">
                <a:solidFill>
                  <a:srgbClr val="36C92D"/>
                </a:solidFill>
              </a:rPr>
              <a:t>row echelon form</a:t>
            </a:r>
            <a:r>
              <a:rPr lang="en-US" altLang="zh-TW" dirty="0"/>
              <a:t> of a matrix.</a:t>
            </a:r>
          </a:p>
          <a:p>
            <a:endParaRPr lang="zh-TW" altLang="en-US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" y="4061618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40" y="4071449"/>
            <a:ext cx="1680783" cy="811588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3" y="4077052"/>
            <a:ext cx="2001406" cy="807197"/>
          </a:xfrm>
          <a:prstGeom prst="rect">
            <a:avLst/>
          </a:prstGeom>
        </p:spPr>
      </p:pic>
      <p:pic>
        <p:nvPicPr>
          <p:cNvPr id="13" name="Picture 1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5" y="4440732"/>
            <a:ext cx="927100" cy="139700"/>
          </a:xfrm>
          <a:prstGeom prst="rect">
            <a:avLst/>
          </a:prstGeom>
        </p:spPr>
      </p:pic>
      <p:pic>
        <p:nvPicPr>
          <p:cNvPr id="14" name="Picture 1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85" y="4383781"/>
            <a:ext cx="927100" cy="139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30475" y="3314105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Original </a:t>
            </a:r>
            <a:br>
              <a:rPr lang="en-US" sz="2400" b="1" dirty="0" smtClean="0">
                <a:solidFill>
                  <a:srgbClr val="FF6600"/>
                </a:solidFill>
              </a:rPr>
            </a:br>
            <a:r>
              <a:rPr lang="en-US" sz="2400" b="1" dirty="0" smtClean="0">
                <a:solidFill>
                  <a:srgbClr val="FF6600"/>
                </a:solidFill>
              </a:rPr>
              <a:t>augmented matrix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27937" y="3506900"/>
            <a:ext cx="30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A row echelon form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14723" y="3329316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The reduced row echelon form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18" name="Left-Right Arrow 18"/>
          <p:cNvSpPr/>
          <p:nvPr/>
        </p:nvSpPr>
        <p:spPr>
          <a:xfrm>
            <a:off x="1648030" y="2680321"/>
            <a:ext cx="2435412" cy="791883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9"/>
          <p:cNvSpPr/>
          <p:nvPr/>
        </p:nvSpPr>
        <p:spPr>
          <a:xfrm>
            <a:off x="5097017" y="2687954"/>
            <a:ext cx="2435412" cy="791883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1935673" y="2845255"/>
            <a:ext cx="1860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forward pass 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5353992" y="2826797"/>
            <a:ext cx="2079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backward </a:t>
            </a:r>
            <a:r>
              <a:rPr lang="en-US" altLang="zh-TW" sz="2400" dirty="0"/>
              <a:t>pass 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047887" y="5916081"/>
            <a:ext cx="717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Please refer to the steps of Gaussian Elimination in the textbook by yourself.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846311" y="4946209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Elementary row operations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226089" y="4946209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Elementary row operations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628335" y="6331579"/>
            <a:ext cx="418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http://www.dougbabcock.com/matrix.php</a:t>
            </a:r>
          </a:p>
        </p:txBody>
      </p:sp>
      <p:sp>
        <p:nvSpPr>
          <p:cNvPr id="8" name="矩形 7"/>
          <p:cNvSpPr/>
          <p:nvPr/>
        </p:nvSpPr>
        <p:spPr>
          <a:xfrm>
            <a:off x="6094421" y="516688"/>
            <a:ext cx="267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http://www.ams.org/notices/201106/rtx110600782p.pdf</a:t>
            </a:r>
          </a:p>
        </p:txBody>
      </p:sp>
    </p:spTree>
    <p:extLst>
      <p:ext uri="{BB962C8B-B14F-4D97-AF65-F5344CB8AC3E}">
        <p14:creationId xmlns:p14="http://schemas.microsoft.com/office/powerpoint/2010/main" val="26362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7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</a:t>
            </a:r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9" y="2164600"/>
            <a:ext cx="4310749" cy="17282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84946" y="251079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4889" y="2786184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6023" y="317315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292913" y="2330833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715589" y="2321366"/>
            <a:ext cx="973620" cy="87501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023257" y="2321366"/>
            <a:ext cx="1642438" cy="1351144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1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九章算</a:t>
            </a:r>
            <a:r>
              <a:rPr lang="zh-TW" altLang="en-US" dirty="0"/>
              <a:t>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mercedespagoda.sakura.ne.jp/wp/wp-content/uploads/2015/08/89b797c7d2eaf5e3375de044f52906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66" y="251188"/>
            <a:ext cx="4271584" cy="6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6" y="4126220"/>
            <a:ext cx="2826934" cy="23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2128951"/>
            <a:ext cx="4334263" cy="163238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4550029"/>
            <a:ext cx="4319790" cy="1626934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205827" y="2669902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78222" y="2520448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78222" y="2919253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778222" y="5363496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770985" y="4934525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9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2146042"/>
            <a:ext cx="4319790" cy="162693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99615" y="2728676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</a:t>
            </a:r>
            <a:r>
              <a:rPr lang="en-US" altLang="zh-TW" sz="2400" dirty="0" smtClean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15809" y="2684794"/>
            <a:ext cx="396296" cy="820405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8" y="2165198"/>
            <a:ext cx="4284103" cy="16134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99615" y="2984643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015809" y="3098800"/>
            <a:ext cx="396296" cy="406399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6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26" y="2164777"/>
            <a:ext cx="4301947" cy="162021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7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3" y="2075285"/>
            <a:ext cx="4402753" cy="1765159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5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4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48" y="481951"/>
            <a:ext cx="4030179" cy="1737455"/>
          </a:xfrm>
          <a:prstGeom prst="rect">
            <a:avLst/>
          </a:prstGeom>
        </p:spPr>
      </p:pic>
      <p:pic>
        <p:nvPicPr>
          <p:cNvPr id="5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4" y="3012420"/>
            <a:ext cx="3745136" cy="1111570"/>
          </a:xfrm>
          <a:prstGeom prst="rect">
            <a:avLst/>
          </a:prstGeom>
        </p:spPr>
      </p:pic>
      <p:pic>
        <p:nvPicPr>
          <p:cNvPr id="6" name="Picture 4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0" y="2564432"/>
            <a:ext cx="2696331" cy="18578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71546" y="17369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18143" y="-64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9883" y="59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50590" y="823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2237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50318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8333996">
            <a:off x="2970440" y="2132406"/>
            <a:ext cx="9017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989516" y="3264751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5992364" y="3721951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933002" y="3338950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781682" y="2563937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839486" y="2932773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816747" y="4104938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52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" y="3168118"/>
            <a:ext cx="3745136" cy="111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8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5" y="3125300"/>
            <a:ext cx="2696331" cy="1857838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4576765" y="3503880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5624745" y="3278413"/>
            <a:ext cx="2834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448" r="-977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>
            <a:off x="5596888" y="3649516"/>
            <a:ext cx="1357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510423" y="647456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9195" y="667237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061393" y="257446"/>
            <a:ext cx="4543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31573" y="579466"/>
            <a:ext cx="499782" cy="5078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413224" y="127186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205012" y="1648903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22506" y="538388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743884" y="533860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040867" y="4871362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50933" y="4994630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81699" y="5977851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073487" y="635489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0" grpId="0"/>
      <p:bldP spid="2" grpId="0"/>
      <p:bldP spid="2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47019" y="751517"/>
            <a:ext cx="1941322" cy="1327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59378" y="751517"/>
                <a:ext cx="2116605" cy="265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78" y="751517"/>
                <a:ext cx="2116605" cy="2654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the RREF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15459" y="2486598"/>
                <a:ext cx="276537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9" y="2486598"/>
                <a:ext cx="2765372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右括弧 8"/>
          <p:cNvSpPr/>
          <p:nvPr/>
        </p:nvSpPr>
        <p:spPr>
          <a:xfrm>
            <a:off x="2986165" y="4226331"/>
            <a:ext cx="1485900" cy="2057289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45957" y="4430214"/>
                <a:ext cx="3663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957" y="4430214"/>
                <a:ext cx="36631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32143" y="5534558"/>
                <a:ext cx="5939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143" y="5534558"/>
                <a:ext cx="59394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弧形向右箭號 11"/>
          <p:cNvSpPr/>
          <p:nvPr/>
        </p:nvSpPr>
        <p:spPr>
          <a:xfrm>
            <a:off x="2248088" y="4579995"/>
            <a:ext cx="584200" cy="1447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38277" y="5103671"/>
                <a:ext cx="11825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7" y="5103671"/>
                <a:ext cx="118250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486386" y="751517"/>
                <a:ext cx="2116605" cy="265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86" y="751517"/>
                <a:ext cx="2116605" cy="26541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5021943" y="4922657"/>
            <a:ext cx="774700" cy="611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右括弧 15"/>
          <p:cNvSpPr/>
          <p:nvPr/>
        </p:nvSpPr>
        <p:spPr>
          <a:xfrm>
            <a:off x="6248164" y="4201614"/>
            <a:ext cx="1485900" cy="2057289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07954" y="4436087"/>
                <a:ext cx="3663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954" y="4436087"/>
                <a:ext cx="36631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779934" y="5489841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934" y="5489841"/>
                <a:ext cx="39433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8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RREF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508159" y="1318198"/>
                <a:ext cx="276537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59" y="1318198"/>
                <a:ext cx="2765372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422642" y="1690689"/>
                <a:ext cx="145026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42" y="1690689"/>
                <a:ext cx="1450269" cy="715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7105" y="3523038"/>
                <a:ext cx="145026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5" y="3523038"/>
                <a:ext cx="1450269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86548" y="3538196"/>
                <a:ext cx="167218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8" y="3538196"/>
                <a:ext cx="1672189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51733" y="5101787"/>
                <a:ext cx="167218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3" y="5101787"/>
                <a:ext cx="1672189" cy="718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035616" y="5101787"/>
                <a:ext cx="1228862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16" y="5101787"/>
                <a:ext cx="1228862" cy="7184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72000" y="3328340"/>
                <a:ext cx="4256613" cy="2622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8340"/>
                <a:ext cx="4256613" cy="26223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445000" y="4639500"/>
            <a:ext cx="4533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671443" y="3200400"/>
            <a:ext cx="0" cy="2831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039697" y="3910129"/>
            <a:ext cx="53008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450922" y="5446505"/>
            <a:ext cx="53008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1611086" y="4273826"/>
            <a:ext cx="1369924" cy="7703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RREF is 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2975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A matrix can be transformed into multiple REF by row operation, but only one RREF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8" y="4229255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6" y="4237973"/>
            <a:ext cx="1680783" cy="8115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071" y="2524102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8442" y="3778423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RREF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554715" y="3284644"/>
            <a:ext cx="1127062" cy="1400164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0" idx="1"/>
          </p:cNvCxnSpPr>
          <p:nvPr/>
        </p:nvCxnSpPr>
        <p:spPr>
          <a:xfrm>
            <a:off x="2583970" y="4663721"/>
            <a:ext cx="1123101" cy="148162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1" idx="1"/>
          </p:cNvCxnSpPr>
          <p:nvPr/>
        </p:nvCxnSpPr>
        <p:spPr>
          <a:xfrm flipV="1">
            <a:off x="2546928" y="4639779"/>
            <a:ext cx="1150423" cy="478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659493" y="3284644"/>
            <a:ext cx="1094526" cy="13021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749258" y="3945765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49257" y="5413289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5" idx="1"/>
          </p:cNvCxnSpPr>
          <p:nvPr/>
        </p:nvCxnSpPr>
        <p:spPr>
          <a:xfrm flipV="1">
            <a:off x="5659235" y="4643767"/>
            <a:ext cx="1113381" cy="1144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5797195" y="4758252"/>
            <a:ext cx="975421" cy="1491878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453222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00503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equivalent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blipFill rotWithShape="0"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blipFill rotWithShape="0"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-右雙向箭號 13"/>
          <p:cNvSpPr/>
          <p:nvPr/>
        </p:nvSpPr>
        <p:spPr>
          <a:xfrm>
            <a:off x="3789462" y="4223302"/>
            <a:ext cx="1663760" cy="58057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906995" y="4803873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equivalent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Checking Independence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42391" y="2873194"/>
                <a:ext cx="7702550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A set of </a:t>
                </a:r>
                <a:r>
                  <a:rPr lang="en-US" altLang="zh-TW" sz="2400" dirty="0" smtClean="0"/>
                  <a:t>n </a:t>
                </a:r>
                <a:r>
                  <a:rPr lang="en-US" altLang="zh-TW" sz="2400" dirty="0"/>
                  <a:t>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 dependent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2873194"/>
                <a:ext cx="7702550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5920372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 smtClean="0"/>
                  <a:t> </a:t>
                </a:r>
                <a:r>
                  <a:rPr lang="en-US" altLang="zh-TW" sz="2400" dirty="0" smtClean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5920372"/>
                <a:ext cx="411370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949186" y="5942143"/>
                <a:ext cx="3024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86" y="5942143"/>
                <a:ext cx="30244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1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2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" y="1616997"/>
            <a:ext cx="4476559" cy="9715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708514" y="1660539"/>
            <a:ext cx="26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Linear independent or not?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4553" y="355479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Given a vector set, </a:t>
            </a:r>
            <a:r>
              <a:rPr lang="en-US" altLang="zh-TW" sz="2400" dirty="0" smtClean="0">
                <a:sym typeface="Symbol" pitchFamily="18" charset="2"/>
              </a:rPr>
              <a:t>{</a:t>
            </a:r>
            <a:r>
              <a:rPr lang="en-US" altLang="zh-TW" sz="2400" b="1" dirty="0" smtClean="0"/>
              <a:t>a</a:t>
            </a:r>
            <a:r>
              <a:rPr lang="en-US" altLang="zh-TW" sz="2400" baseline="-25000" dirty="0" smtClean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 smtClean="0">
                <a:sym typeface="Symbol" pitchFamily="18" charset="2"/>
              </a:rPr>
              <a:t>2</a:t>
            </a:r>
            <a:r>
              <a:rPr lang="en-US" altLang="zh-TW" sz="2400" dirty="0" smtClean="0">
                <a:sym typeface="Symbol" pitchFamily="18" charset="2"/>
              </a:rPr>
              <a:t>, </a:t>
            </a:r>
            <a:r>
              <a:rPr lang="en-US" altLang="zh-TW" sz="2400" dirty="0">
                <a:sym typeface="Symbol" pitchFamily="18" charset="2"/>
              </a:rPr>
              <a:t>, </a:t>
            </a:r>
            <a:r>
              <a:rPr lang="en-US" altLang="zh-TW" sz="2400" b="1" dirty="0" smtClean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 smtClean="0">
                <a:sym typeface="Symbol" pitchFamily="18" charset="2"/>
              </a:rPr>
              <a:t>}, </a:t>
            </a:r>
            <a:r>
              <a:rPr lang="en-US" altLang="zh-TW" sz="2400" dirty="0">
                <a:sym typeface="Symbol" pitchFamily="18" charset="2"/>
              </a:rPr>
              <a:t>if there exists any </a:t>
            </a:r>
            <a:r>
              <a:rPr lang="en-US" altLang="zh-TW" sz="2400" b="1" dirty="0" err="1" smtClean="0"/>
              <a:t>a</a:t>
            </a:r>
            <a:r>
              <a:rPr lang="en-US" altLang="zh-TW" sz="2400" i="1" baseline="-25000" dirty="0" err="1" smtClean="0">
                <a:sym typeface="Symbol" pitchFamily="18" charset="2"/>
              </a:rPr>
              <a:t>i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that is a linear combination of other vectors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552916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Given a vector set, </a:t>
            </a:r>
            <a:r>
              <a:rPr lang="en-US" altLang="zh-TW" sz="2400" dirty="0" smtClean="0">
                <a:sym typeface="Symbol" pitchFamily="18" charset="2"/>
              </a:rPr>
              <a:t>{</a:t>
            </a:r>
            <a:r>
              <a:rPr lang="en-US" altLang="zh-TW" sz="2400" b="1" dirty="0" smtClean="0"/>
              <a:t>a</a:t>
            </a:r>
            <a:r>
              <a:rPr lang="en-US" altLang="zh-TW" sz="2400" baseline="-25000" dirty="0" smtClean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 smtClean="0"/>
              <a:t>a</a:t>
            </a:r>
            <a:r>
              <a:rPr lang="en-US" altLang="zh-TW" sz="2400" i="1" baseline="-25000" dirty="0" smtClean="0">
                <a:sym typeface="Symbol" pitchFamily="18" charset="2"/>
              </a:rPr>
              <a:t>2</a:t>
            </a:r>
            <a:r>
              <a:rPr lang="en-US" altLang="zh-TW" sz="2400" dirty="0" smtClean="0">
                <a:sym typeface="Symbol" pitchFamily="18" charset="2"/>
              </a:rPr>
              <a:t>, </a:t>
            </a:r>
            <a:r>
              <a:rPr lang="en-US" altLang="zh-TW" sz="2400" dirty="0">
                <a:sym typeface="Symbol" pitchFamily="18" charset="2"/>
              </a:rPr>
              <a:t>, </a:t>
            </a:r>
            <a:r>
              <a:rPr lang="en-US" altLang="zh-TW" sz="2400" b="1" dirty="0" smtClean="0"/>
              <a:t>a</a:t>
            </a:r>
            <a:r>
              <a:rPr lang="en-US" altLang="zh-TW" sz="2400" i="1" baseline="-25000" dirty="0" smtClean="0">
                <a:sym typeface="Symbol" pitchFamily="18" charset="2"/>
              </a:rPr>
              <a:t>n</a:t>
            </a:r>
            <a:r>
              <a:rPr lang="en-US" altLang="zh-TW" sz="2400" dirty="0" smtClean="0">
                <a:sym typeface="Symbol" pitchFamily="18" charset="2"/>
              </a:rPr>
              <a:t>}, </a:t>
            </a:r>
            <a:r>
              <a:rPr lang="en-US" altLang="zh-TW" sz="2400" dirty="0">
                <a:sym typeface="Symbol" pitchFamily="18" charset="2"/>
              </a:rPr>
              <a:t>there exists scalars </a:t>
            </a:r>
            <a:r>
              <a:rPr lang="en-US" altLang="zh-TW" sz="2400" i="1" dirty="0" smtClean="0">
                <a:sym typeface="Symbol" pitchFamily="18" charset="2"/>
              </a:rPr>
              <a:t>x</a:t>
            </a:r>
            <a:r>
              <a:rPr lang="en-US" altLang="zh-TW" sz="2400" baseline="-25000" dirty="0" smtClean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 smtClean="0">
                <a:sym typeface="Symbol" pitchFamily="18" charset="2"/>
              </a:rPr>
              <a:t>x</a:t>
            </a:r>
            <a:r>
              <a:rPr lang="en-US" altLang="zh-TW" sz="2400" i="1" baseline="-25000" dirty="0" smtClean="0">
                <a:sym typeface="Symbol" pitchFamily="18" charset="2"/>
              </a:rPr>
              <a:t>2</a:t>
            </a:r>
            <a:r>
              <a:rPr lang="en-US" altLang="zh-TW" sz="2400" dirty="0" smtClean="0">
                <a:sym typeface="Symbol" pitchFamily="18" charset="2"/>
              </a:rPr>
              <a:t>, </a:t>
            </a:r>
            <a:r>
              <a:rPr lang="en-US" altLang="zh-TW" sz="2400" dirty="0">
                <a:sym typeface="Symbol" pitchFamily="18" charset="2"/>
              </a:rPr>
              <a:t>, </a:t>
            </a:r>
            <a:r>
              <a:rPr lang="en-US" altLang="zh-TW" sz="2400" i="1" dirty="0" err="1" smtClean="0">
                <a:sym typeface="Symbol" pitchFamily="18" charset="2"/>
              </a:rPr>
              <a:t>x</a:t>
            </a:r>
            <a:r>
              <a:rPr lang="en-US" altLang="zh-TW" sz="2400" i="1" baseline="-25000" dirty="0" err="1" smtClean="0">
                <a:sym typeface="Symbol" pitchFamily="18" charset="2"/>
              </a:rPr>
              <a:t>n</a:t>
            </a:r>
            <a:r>
              <a:rPr lang="en-US" altLang="zh-TW" sz="2400" dirty="0" smtClean="0">
                <a:sym typeface="Symbol" pitchFamily="18" charset="2"/>
              </a:rPr>
              <a:t>, </a:t>
            </a:r>
            <a:r>
              <a:rPr lang="en-US" altLang="zh-TW" sz="2400" dirty="0">
                <a:sym typeface="Symbol" pitchFamily="18" charset="2"/>
              </a:rPr>
              <a:t>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 smtClean="0">
                <a:sym typeface="Symbol" pitchFamily="18" charset="2"/>
              </a:rPr>
              <a:t>x</a:t>
            </a:r>
            <a:r>
              <a:rPr lang="en-US" altLang="zh-TW" sz="2400" baseline="-25000" dirty="0" smtClean="0">
                <a:sym typeface="Symbol" pitchFamily="18" charset="2"/>
              </a:rPr>
              <a:t>1</a:t>
            </a:r>
            <a:r>
              <a:rPr lang="en-US" altLang="zh-TW" sz="2400" b="1" dirty="0" smtClean="0"/>
              <a:t>a</a:t>
            </a:r>
            <a:r>
              <a:rPr lang="en-US" altLang="zh-TW" sz="2400" baseline="-25000" dirty="0" smtClean="0">
                <a:sym typeface="Symbol" pitchFamily="18" charset="2"/>
              </a:rPr>
              <a:t>1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i="1" dirty="0" smtClean="0">
                <a:sym typeface="Symbol" pitchFamily="18" charset="2"/>
              </a:rPr>
              <a:t>x</a:t>
            </a:r>
            <a:r>
              <a:rPr lang="en-US" altLang="zh-TW" sz="2400" i="1" baseline="-25000" dirty="0" smtClean="0">
                <a:sym typeface="Symbol" pitchFamily="18" charset="2"/>
              </a:rPr>
              <a:t>2</a:t>
            </a:r>
            <a:r>
              <a:rPr lang="en-US" altLang="zh-TW" sz="2400" b="1" dirty="0" smtClean="0"/>
              <a:t>a</a:t>
            </a:r>
            <a:r>
              <a:rPr lang="en-US" altLang="zh-TW" sz="2400" i="1" baseline="-25000" dirty="0" smtClean="0">
                <a:sym typeface="Symbol" pitchFamily="18" charset="2"/>
              </a:rPr>
              <a:t>2</a:t>
            </a:r>
            <a:r>
              <a:rPr lang="en-US" altLang="zh-TW" sz="2400" baseline="-250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 smtClean="0">
                <a:sym typeface="Symbol" pitchFamily="18" charset="2"/>
              </a:rPr>
              <a:t>x</a:t>
            </a:r>
            <a:r>
              <a:rPr lang="en-US" altLang="zh-TW" sz="2400" i="1" baseline="-25000" dirty="0" err="1" smtClean="0">
                <a:sym typeface="Symbol" pitchFamily="18" charset="2"/>
              </a:rPr>
              <a:t>n</a:t>
            </a:r>
            <a:r>
              <a:rPr lang="en-US" altLang="zh-TW" sz="2400" b="1" dirty="0" err="1" smtClean="0"/>
              <a:t>a</a:t>
            </a:r>
            <a:r>
              <a:rPr lang="en-US" altLang="zh-TW" sz="2400" i="1" baseline="-25000" dirty="0" err="1" smtClean="0">
                <a:sym typeface="Symbol" pitchFamily="18" charset="2"/>
              </a:rPr>
              <a:t>n</a:t>
            </a:r>
            <a:r>
              <a:rPr lang="en-US" altLang="zh-TW" sz="2400" i="1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23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Checking Independence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" y="1616997"/>
            <a:ext cx="4476559" cy="971509"/>
          </a:xfrm>
          <a:prstGeom prst="rect">
            <a:avLst/>
          </a:prstGeom>
        </p:spPr>
      </p:pic>
      <p:pic>
        <p:nvPicPr>
          <p:cNvPr id="18" name="Picture 28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1" y="5203546"/>
            <a:ext cx="2525108" cy="1123981"/>
          </a:xfrm>
          <a:prstGeom prst="rect">
            <a:avLst/>
          </a:prstGeom>
        </p:spPr>
      </p:pic>
      <p:pic>
        <p:nvPicPr>
          <p:cNvPr id="19" name="Picture 2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8" y="5222071"/>
            <a:ext cx="2725782" cy="1105456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3803618" y="5535313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85046" y="5237013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RREF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 smtClean="0"/>
                  <a:t> </a:t>
                </a:r>
                <a:r>
                  <a:rPr lang="en-US" altLang="zh-TW" sz="2400" dirty="0" smtClean="0"/>
                  <a:t>have non-zero solution or not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1486102" y="2440728"/>
            <a:ext cx="4089848" cy="872916"/>
            <a:chOff x="1486102" y="2440728"/>
            <a:chExt cx="4089848" cy="872916"/>
          </a:xfrm>
        </p:grpSpPr>
        <p:sp>
          <p:nvSpPr>
            <p:cNvPr id="7" name="文字方塊 6"/>
            <p:cNvSpPr txBox="1"/>
            <p:nvPr/>
          </p:nvSpPr>
          <p:spPr>
            <a:xfrm>
              <a:off x="3098789" y="2851979"/>
              <a:ext cx="86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rgbClr val="0000FF"/>
                  </a:solidFill>
                </a:rPr>
                <a:t>A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右大括弧 23"/>
            <p:cNvSpPr/>
            <p:nvPr/>
          </p:nvSpPr>
          <p:spPr>
            <a:xfrm rot="5400000">
              <a:off x="3327826" y="599004"/>
              <a:ext cx="406400" cy="4089848"/>
            </a:xfrm>
            <a:prstGeom prst="rightBrace">
              <a:avLst>
                <a:gd name="adj1" fmla="val 40476"/>
                <a:gd name="adj2" fmla="val 5000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2785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753910" y="47799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2293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648438" y="47926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318534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01977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396707" y="482776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05835" y="48247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708514" y="1660539"/>
            <a:ext cx="26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Linear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72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1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pic>
        <p:nvPicPr>
          <p:cNvPr id="9" name="Picture 2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2" y="1895452"/>
            <a:ext cx="2525108" cy="1123981"/>
          </a:xfrm>
          <a:prstGeom prst="rect">
            <a:avLst/>
          </a:prstGeom>
        </p:spPr>
      </p:pic>
      <p:pic>
        <p:nvPicPr>
          <p:cNvPr id="10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9" y="1913977"/>
            <a:ext cx="2725782" cy="1105456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926989" y="2227219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108417" y="1928919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RREF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018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77281" y="14718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26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71809" y="14845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41905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25348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20078" y="1519669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029206" y="151667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3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87" r="-415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76811" y="3874056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75" r="-166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09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5" r="-708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19948" y="5261526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 smtClean="0"/>
              <a:t>setting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</a:t>
            </a:r>
            <a:r>
              <a:rPr lang="en-US" altLang="zh-TW" dirty="0"/>
              <a:t>= </a:t>
            </a:r>
            <a:r>
              <a:rPr lang="en-US" altLang="zh-TW" dirty="0" smtClean="0"/>
              <a:t>1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0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感謝 蔡</a:t>
            </a:r>
            <a:r>
              <a:rPr lang="zh-TW" altLang="en-US" dirty="0"/>
              <a:t>忠</a:t>
            </a:r>
            <a:r>
              <a:rPr lang="zh-TW" altLang="en-US" dirty="0" smtClean="0"/>
              <a:t>紘 同學</a:t>
            </a:r>
            <a:r>
              <a:rPr lang="zh-TW" altLang="en-US" dirty="0"/>
              <a:t>發現投影片上</a:t>
            </a:r>
            <a:r>
              <a:rPr lang="zh-TW" altLang="en-US" dirty="0" smtClean="0"/>
              <a:t>的錯誤</a:t>
            </a:r>
            <a:endParaRPr lang="en-US" altLang="zh-TW" dirty="0" smtClean="0"/>
          </a:p>
          <a:p>
            <a:r>
              <a:rPr lang="zh-TW" altLang="en-US" dirty="0" smtClean="0"/>
              <a:t>感謝 </a:t>
            </a:r>
            <a:r>
              <a:rPr lang="zh-TW" altLang="en-US" dirty="0"/>
              <a:t>陳均彥 同學發現投影片上的錯誤</a:t>
            </a:r>
            <a:endParaRPr lang="en-US" altLang="zh-TW" dirty="0"/>
          </a:p>
          <a:p>
            <a:r>
              <a:rPr lang="zh-TW" altLang="en-US" dirty="0" smtClean="0"/>
              <a:t>感謝   </a:t>
            </a:r>
            <a:r>
              <a:rPr lang="zh-TW" altLang="en-US" dirty="0"/>
              <a:t>同學發現投影片上的錯誤 </a:t>
            </a:r>
            <a:r>
              <a:rPr lang="en-US" altLang="zh-TW" dirty="0" smtClean="0"/>
              <a:t>(zero rows)</a:t>
            </a:r>
            <a:endParaRPr lang="zh-TW" altLang="en-US" dirty="0"/>
          </a:p>
          <a:p>
            <a:endParaRPr lang="zh-TW" altLang="en-US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976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2545307" y="655272"/>
                <a:ext cx="4436920" cy="234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07" y="655272"/>
                <a:ext cx="4436920" cy="23407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2545307" y="3700997"/>
                <a:ext cx="4436920" cy="234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07" y="3700997"/>
                <a:ext cx="4436920" cy="23407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4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995" y="179830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Applying the following three operations on a system of linear equations will produce an </a:t>
            </a:r>
            <a:r>
              <a:rPr lang="en-US" altLang="zh-TW" sz="2400" dirty="0" smtClean="0">
                <a:solidFill>
                  <a:srgbClr val="FF0000"/>
                </a:solidFill>
              </a:rPr>
              <a:t>equivalent</a:t>
            </a:r>
            <a:r>
              <a:rPr lang="en-US" altLang="zh-TW" sz="2400" dirty="0" smtClean="0"/>
              <a:t> one.</a:t>
            </a:r>
          </a:p>
          <a:p>
            <a:r>
              <a:rPr lang="en-US" altLang="zh-TW" sz="2400" dirty="0" smtClean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2. Scaling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2935120" y="3129417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488888" y="3185528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488887" y="465045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651854" y="5937871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542642" y="5990020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613640" y="47989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534356" y="614187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9" grpId="0" animBg="1"/>
      <p:bldP spid="23" grpId="0"/>
      <p:bldP spid="25" grpId="0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equivalent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dirty="0" smtClean="0"/>
              <a:t>Strategy: </a:t>
            </a:r>
            <a:endParaRPr kumimoji="1"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73368" y="4407912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know how to transform the given system of linear equations into another equivalent system of linear equations.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3368" y="5310281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do it again and again until the system of linear equation is so simple that we know its answer at a glance.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-34760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60" y="3552590"/>
                <a:ext cx="2623071" cy="6178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95331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31" y="3552590"/>
                <a:ext cx="2623071" cy="6178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25813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13" y="3552590"/>
                <a:ext cx="2623071" cy="617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25422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22" y="3552590"/>
                <a:ext cx="2623071" cy="617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2360919" y="3604698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691010" y="3604697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955513" y="3578643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83151" y="6009039"/>
            <a:ext cx="243060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2400" b="1" dirty="0">
                <a:solidFill>
                  <a:srgbClr val="0000FF"/>
                </a:solidFill>
              </a:rPr>
              <a:t>coefficient </a:t>
            </a:r>
            <a:r>
              <a:rPr kumimoji="1" lang="en-US" altLang="zh-TW" sz="2400" b="1" dirty="0" smtClean="0">
                <a:solidFill>
                  <a:srgbClr val="0000FF"/>
                </a:solidFill>
              </a:rPr>
              <a:t>matrix</a:t>
            </a:r>
            <a:endParaRPr kumimoji="1" lang="en-US" altLang="zh-TW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38985" y="536198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 x 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5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17" grpId="0"/>
      <p:bldP spid="1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8" y="4369105"/>
            <a:ext cx="6614863" cy="18765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92057" y="6211812"/>
            <a:ext cx="254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rgbClr val="FF0000"/>
                </a:solidFill>
              </a:rPr>
              <a:t>augmented matrix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62564" y="447146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 x 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25362" y="4471464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 x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64179" y="4009799"/>
            <a:ext cx="22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 x (n+1)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92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equivalent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dirty="0" smtClean="0"/>
              <a:t>Strategy of solving: </a:t>
            </a:r>
            <a:endParaRPr kumimoji="1"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-48617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617" y="3275499"/>
                <a:ext cx="2623071" cy="6178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81474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74" y="3275499"/>
                <a:ext cx="2623071" cy="617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711956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6" y="3275499"/>
                <a:ext cx="2623071" cy="617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11565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65" y="3275499"/>
                <a:ext cx="2623071" cy="6178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347062" y="3327607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677153" y="3327606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941656" y="3301552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1116427" y="3932830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5400000">
            <a:off x="3557888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5821935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5400000">
            <a:off x="7877000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62904" y="4497133"/>
                <a:ext cx="136928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4" y="4497133"/>
                <a:ext cx="1369286" cy="461921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019735" y="4497132"/>
                <a:ext cx="136928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35" y="4497132"/>
                <a:ext cx="1369286" cy="461921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55818" y="4538055"/>
                <a:ext cx="12410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18" y="4538055"/>
                <a:ext cx="1241045" cy="4619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581303" y="4550429"/>
                <a:ext cx="106792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303" y="4550429"/>
                <a:ext cx="1067920" cy="4619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562904" y="5260023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 Interchange any two rows of the matrix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62904" y="5711242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62904" y="617290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25" name="向右箭號 24"/>
          <p:cNvSpPr/>
          <p:nvPr/>
        </p:nvSpPr>
        <p:spPr>
          <a:xfrm>
            <a:off x="2119022" y="4608307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522894" y="4624609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>
            <a:off x="6721613" y="4650597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16200000">
            <a:off x="8198127" y="4004625"/>
            <a:ext cx="447928" cy="336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5400000" flipV="1">
            <a:off x="1464188" y="3974684"/>
            <a:ext cx="447928" cy="336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67284" y="6034608"/>
            <a:ext cx="4009431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sym typeface="Symbol" pitchFamily="18" charset="2"/>
              </a:rPr>
              <a:t>A’=</a:t>
            </a:r>
            <a:r>
              <a:rPr kumimoji="1" lang="zh-TW" altLang="en-US" sz="2800" dirty="0" smtClean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 smtClean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sym typeface="Symbol" pitchFamily="18" charset="2"/>
              </a:rPr>
              <a:t>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sym typeface="Symbol" pitchFamily="18" charset="2"/>
              </a:rPr>
              <a:t>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 smtClean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 smtClean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 smtClean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 smtClean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 err="1">
                <a:solidFill>
                  <a:srgbClr val="7030A0"/>
                </a:solidFill>
                <a:sym typeface="Symbol" pitchFamily="18" charset="2"/>
              </a:rPr>
              <a:t>A</a:t>
            </a:r>
            <a:r>
              <a:rPr kumimoji="1" lang="en-US" altLang="zh-TW" sz="2800" dirty="0" err="1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 smtClean="0"/>
              <a:t>simple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4502833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4940400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28650" y="5406269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365981" y="4008212"/>
            <a:ext cx="2066688" cy="6666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reduced row echelon form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183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/>
      <p:bldP spid="16" grpId="0"/>
      <p:bldP spid="18" grpId="0" animBg="1"/>
      <p:bldP spid="19" grpId="0" animBg="1"/>
      <p:bldP spid="20" grpId="0"/>
      <p:bldP spid="21" grpId="0"/>
      <p:bldP spid="24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|c}{\color{MyBlue}A}&amp;{\color{MyGreen}&#10;{\bf b}}\end{array}\right] = \left[\begin{array}{ccccc} &#10;a_{11}&amp;a_{12}&amp;\cdots&amp;a_{1n}&amp;{\color{MyGreen}b_1}\\&#10;a_{21}&amp;a_{22}&amp;\cdots&amp; a_{2n}&amp;{\color{MyGreen}b_2}\\&#10;\vdots &amp; \vdots &amp; \ddots &amp; \vdots\\&#10;a_{m1}&amp;a_{m2} &amp; \cdots &amp; a_{mn}&amp;{\color{MyGreen}b_m}&#10;\end{array}\right]&#10;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2503</TotalTime>
  <Words>1499</Words>
  <Application>Microsoft Office PowerPoint</Application>
  <PresentationFormat>如螢幕大小 (4:3)</PresentationFormat>
  <Paragraphs>335</Paragraphs>
  <Slides>34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MT Extra</vt:lpstr>
      <vt:lpstr>Symbol</vt:lpstr>
      <vt:lpstr>Times New Roman</vt:lpstr>
      <vt:lpstr>Office 佈景主題</vt:lpstr>
      <vt:lpstr>Solving System of  Linear Equations</vt:lpstr>
      <vt:lpstr>九章算術</vt:lpstr>
      <vt:lpstr>Equivalent</vt:lpstr>
      <vt:lpstr>Equivalent</vt:lpstr>
      <vt:lpstr>Solving system of linear equation</vt:lpstr>
      <vt:lpstr>Augmented Matrix</vt:lpstr>
      <vt:lpstr>Augmented Matrix</vt:lpstr>
      <vt:lpstr>Solving system of linear equation</vt:lpstr>
      <vt:lpstr>Solving system of linear equation</vt:lpstr>
      <vt:lpstr>Reduced Row Echelon Form</vt:lpstr>
      <vt:lpstr>Reduced Row Echelon Form</vt:lpstr>
      <vt:lpstr>Reduced Row Echelon Form</vt:lpstr>
      <vt:lpstr>Reduced Row Echelon Form</vt:lpstr>
      <vt:lpstr>Reduced Row Echelon Form</vt:lpstr>
      <vt:lpstr>Reduced Row Echelon Form</vt:lpstr>
      <vt:lpstr>PowerPoint 簡報</vt:lpstr>
      <vt:lpstr>Reduced Row Echelon Form</vt:lpstr>
      <vt:lpstr>Gaussian Elimination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PowerPoint 簡報</vt:lpstr>
      <vt:lpstr>Example 2</vt:lpstr>
      <vt:lpstr>Example 3</vt:lpstr>
      <vt:lpstr>RREF is unique</vt:lpstr>
      <vt:lpstr>Checking Independence</vt:lpstr>
      <vt:lpstr>Checking Independence</vt:lpstr>
      <vt:lpstr>Checking Independence</vt:lpstr>
      <vt:lpstr>Acknowledgement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Linear</dc:title>
  <dc:creator>Lee Hung-yi</dc:creator>
  <cp:lastModifiedBy>Lee Hung-yi</cp:lastModifiedBy>
  <cp:revision>100</cp:revision>
  <dcterms:created xsi:type="dcterms:W3CDTF">2016-02-04T04:11:56Z</dcterms:created>
  <dcterms:modified xsi:type="dcterms:W3CDTF">2016-03-19T14:24:55Z</dcterms:modified>
</cp:coreProperties>
</file>